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52" r:id="rId3"/>
    <p:sldId id="351" r:id="rId4"/>
    <p:sldId id="377" r:id="rId5"/>
    <p:sldId id="378" r:id="rId6"/>
    <p:sldId id="387" r:id="rId7"/>
    <p:sldId id="376" r:id="rId8"/>
    <p:sldId id="353" r:id="rId9"/>
    <p:sldId id="355" r:id="rId10"/>
    <p:sldId id="361" r:id="rId11"/>
    <p:sldId id="370" r:id="rId12"/>
    <p:sldId id="371" r:id="rId13"/>
    <p:sldId id="372" r:id="rId14"/>
    <p:sldId id="373" r:id="rId15"/>
    <p:sldId id="374" r:id="rId16"/>
    <p:sldId id="375" r:id="rId17"/>
    <p:sldId id="444" r:id="rId18"/>
    <p:sldId id="445" r:id="rId19"/>
    <p:sldId id="487" r:id="rId20"/>
    <p:sldId id="392" r:id="rId21"/>
    <p:sldId id="260" r:id="rId22"/>
    <p:sldId id="393" r:id="rId23"/>
    <p:sldId id="388" r:id="rId24"/>
    <p:sldId id="389" r:id="rId25"/>
    <p:sldId id="390" r:id="rId26"/>
    <p:sldId id="391" r:id="rId27"/>
    <p:sldId id="261" r:id="rId2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418"/>
  </p:normalViewPr>
  <p:slideViewPr>
    <p:cSldViewPr snapToGrid="0">
      <p:cViewPr varScale="1">
        <p:scale>
          <a:sx n="103" d="100"/>
          <a:sy n="103" d="100"/>
        </p:scale>
        <p:origin x="145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63F32-7DA3-4013-BE26-9191402E55C8}" type="datetimeFigureOut">
              <a:rPr lang="en-IL" smtClean="0"/>
              <a:t>4/3/25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8866D-0BA4-4B03-8FA8-A96EE1FB39D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115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0109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17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548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427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800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7063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487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311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252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984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42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8516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975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795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546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603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248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62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66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072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266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53BB-FAA3-46ED-8326-AD7EE26F7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615E8-3C95-4096-8039-02C1046EA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E2517-A02E-4027-BA2C-117CE14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C8B8-C77F-4E96-831A-FC160B4A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7471-5067-4CA0-9D60-D86D047E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B62643F8-DFCD-4B5F-9519-933435FA18FB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20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D421-C27E-4305-9BA4-ABDBC270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9482A-BFEA-4A85-973C-0414EA508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E6C9-3B2C-4E59-B407-9DEAA519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3FA1-84D5-4374-B090-8EED7F0E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37D06-0BF6-4041-954F-C1D4B14F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621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0116A-EF9A-40BC-BE26-84DF8D33F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B09AB-DE01-41A1-8BED-34FC1B482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0832B-4F28-4DE3-AF6D-37975A09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4A4-73D9-4140-BB4B-47A62F8C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DA01-1032-4191-848B-F8A71F65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411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AA17DC-2DE5-2040-9B05-261E74E5EB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C48F65-70AB-1D46-BF5A-846263B3AC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Or Peretz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3853228-9743-274F-A03F-0A6CF57445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4074A9-DC2E-404C-BB3F-CF5FB6F63FC8}" type="slidenum">
              <a:rPr lang="en-US" altLang="en-IL"/>
              <a:pPr/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232249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7D3F8-87F0-4DF5-8F98-66DFD99E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3474"/>
            <a:ext cx="10515600" cy="559348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DE1D59-793A-43B8-B383-259A90AD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A69F713-2159-4167-B614-5042E8DE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F40A595-FC21-4942-AC1C-EC8D0EE8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9D69B18-316A-457F-86C2-CFE4F951EE27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957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DB71-F16A-411E-A1F0-229842FF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EC0A3-903B-4C81-96AA-FA5FE787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F274-0FDC-4FF1-AD1D-E33CBC0B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17186-B90F-456C-A210-0CD662FC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F8B6-F957-4C26-89F8-62EE0895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78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CB62-2976-4F72-B0D1-D7D5CC8D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0335-BA28-442F-B929-834D11AFB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D0261-93E1-42EC-B45C-7A9C69E6D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1B8B7-4BAF-485E-8E14-0A3937A2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01D7-C282-4291-A047-A469118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3ACF7-1919-4005-8D18-C065FE37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828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5D40-5A05-454B-BF8D-2ADD2262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EE7E-1856-4D6C-95E1-B25F3B5C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7349D-B192-40B0-A682-C3914DCE5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6D532-BD26-45AE-91E7-2BCEE71DE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9C4E2-6DDF-4BCE-9E96-2FEA03A91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1B11A-C4F8-4F85-A0D5-34A703DD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8E969-DC51-428E-A40E-10E23784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4C0B3-7D21-431B-8C06-6364026C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00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F8A9-2FB1-463C-A055-7D8DEF6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34B02-6F21-4BD3-9253-024380CF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09D8-60DE-4EAE-9FA4-4743AF1B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833B9-F0EF-4F2D-B1F5-59A0518A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70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94F9A-B863-4CA1-A3D9-2612454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56BA7-0F82-4B54-82BF-04EC0B08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A46C4-110C-4F16-A55B-2CA103D5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041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F8D4-37EB-4208-8EBF-A36DA15D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644F-4231-4135-985A-E35BB7DF7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C084D-8409-4F23-A4F3-946B11E92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D6E5-0ADE-47F1-BF75-064C0FC0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95BE5-8107-4C77-A0C7-3205280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29687-8674-4B44-BCA8-CA55A7F6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551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B8B-F360-41C1-9E59-41BC175C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9284B-956D-4A04-AA87-11920CE3A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A7EC3-09A8-4251-B03C-6044FAB1E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06FFE-DADD-4559-BD8F-E4090E85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A7321-97EB-4815-A837-E4FF2736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3595F-1D61-441A-9A46-FC01E160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919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5FF43-15EB-48BF-9377-EC78CBDC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A9A9A-96AC-434D-8596-80E771997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7151C-500A-4CAF-8B1B-C429EEE2C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36C9-3550-4463-A834-A8233EB9F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70A5C-A380-420D-86FA-95B4F828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44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07A-A6B2-4AA3-9FB3-FF93725B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66" y="1202003"/>
            <a:ext cx="11768667" cy="2602970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sz="7200" u="sng">
                <a:cs typeface="+mn-cs"/>
              </a:rPr>
              <a:t>Data </a:t>
            </a:r>
            <a:r>
              <a:rPr lang="en-IL" sz="7200" u="sng" dirty="0">
                <a:cs typeface="+mn-cs"/>
              </a:rPr>
              <a:t>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4BFDD-2D28-4F88-A89F-35EB6574C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04973"/>
            <a:ext cx="9144000" cy="1655762"/>
          </a:xfrm>
        </p:spPr>
        <p:txBody>
          <a:bodyPr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3600" dirty="0"/>
              <a:t>Lecture 2</a:t>
            </a:r>
            <a:endParaRPr lang="en-I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C810-8880-4D05-860C-4E520C91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135C-5A11-DB47-A5FC-BE38DE9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0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Resource Sharing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Offering computing resources as a service or utility through </a:t>
            </a:r>
            <a:r>
              <a:rPr lang="en-US" sz="2400" b="1" dirty="0"/>
              <a:t>virtualization</a:t>
            </a:r>
            <a:endParaRPr lang="en-US" sz="2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10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1929F-EF4D-4F49-AF8A-3DD0235C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057399"/>
            <a:ext cx="7058541" cy="30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Distributed Computing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Arial" panose="020B0604020202020204" pitchFamily="34" charset="0"/>
              </a:rPr>
              <a:t>Multiple processing elements that are interconnected by a computer network and that cooperate in performing their assigned tasks.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What is being distributed? </a:t>
            </a:r>
            <a:r>
              <a:rPr lang="en-US" sz="2400" dirty="0">
                <a:cs typeface="Arial" panose="020B0604020202020204" pitchFamily="34" charset="0"/>
              </a:rPr>
              <a:t>Processing logic, Function, Data,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11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9ED42-BF9C-454A-9531-FBB4294E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187" y="3115733"/>
            <a:ext cx="5827627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Distributed Database System </a:t>
            </a:r>
          </a:p>
          <a:p>
            <a:pPr>
              <a:lnSpc>
                <a:spcPct val="150000"/>
              </a:lnSpc>
              <a:spcBef>
                <a:spcPct val="100000"/>
              </a:spcBef>
              <a:spcAft>
                <a:spcPct val="100000"/>
              </a:spcAft>
            </a:pPr>
            <a:r>
              <a:rPr lang="en-US" sz="2400" dirty="0"/>
              <a:t>A </a:t>
            </a:r>
            <a:r>
              <a:rPr lang="en-US" sz="2400" b="1" dirty="0"/>
              <a:t>distributed database</a:t>
            </a:r>
            <a:r>
              <a:rPr lang="en-US" sz="2400" dirty="0"/>
              <a:t> (DDB) is a collection of multiple, logically interrelated databases distributed over a computer network. </a:t>
            </a:r>
            <a:br>
              <a:rPr lang="en-US" sz="2400" dirty="0"/>
            </a:br>
            <a:r>
              <a:rPr lang="en-US" sz="2400" dirty="0"/>
              <a:t>A distributed database management system (D–DBMS) is the software that manages the DDB and provides an access mechanism that makes this distribution transparent to the users.</a:t>
            </a:r>
            <a:br>
              <a:rPr lang="en-US" sz="24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64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235721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Centralized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4C5BF-76C2-F243-9265-638F6B34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25" y="1157705"/>
            <a:ext cx="8299450" cy="48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235721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Distributed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D2ACD-D7DA-C74C-8F0A-094D3B7D27EC}"/>
              </a:ext>
            </a:extLst>
          </p:cNvPr>
          <p:cNvSpPr txBox="1"/>
          <p:nvPr/>
        </p:nvSpPr>
        <p:spPr>
          <a:xfrm>
            <a:off x="1253067" y="973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7FCD6C9-B493-3348-B750-4FDA80832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18" y="1265005"/>
            <a:ext cx="8206317" cy="46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235721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Distributed Database – User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D2ACD-D7DA-C74C-8F0A-094D3B7D27EC}"/>
              </a:ext>
            </a:extLst>
          </p:cNvPr>
          <p:cNvSpPr txBox="1"/>
          <p:nvPr/>
        </p:nvSpPr>
        <p:spPr>
          <a:xfrm>
            <a:off x="1253067" y="973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0F511-AF04-9B4C-950B-619D091A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81" y="1042654"/>
            <a:ext cx="6623050" cy="49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235721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Distributed Database –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16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D2ACD-D7DA-C74C-8F0A-094D3B7D27EC}"/>
              </a:ext>
            </a:extLst>
          </p:cNvPr>
          <p:cNvSpPr txBox="1"/>
          <p:nvPr/>
        </p:nvSpPr>
        <p:spPr>
          <a:xfrm>
            <a:off x="1253067" y="973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2C810-52F2-C847-B964-1440471D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01750"/>
            <a:ext cx="8077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6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  <a:ln/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3000" b="1" dirty="0">
                <a:latin typeface="+mn-lt"/>
                <a:ea typeface="+mn-ea"/>
                <a:cs typeface="+mn-cs"/>
              </a:rPr>
              <a:t>Distributed DBMS Issues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5667" y="1185333"/>
            <a:ext cx="10888133" cy="499163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45000"/>
              </a:spcBef>
            </a:pPr>
            <a:r>
              <a:rPr lang="en-US" sz="2400" b="1" dirty="0"/>
              <a:t>Distributed Database Design</a:t>
            </a:r>
          </a:p>
          <a:p>
            <a:pPr lvl="1">
              <a:lnSpc>
                <a:spcPct val="150000"/>
              </a:lnSpc>
              <a:spcBef>
                <a:spcPct val="45000"/>
              </a:spcBef>
            </a:pPr>
            <a:r>
              <a:rPr lang="en-US" sz="2000" dirty="0"/>
              <a:t>How to distribute the database</a:t>
            </a:r>
          </a:p>
          <a:p>
            <a:pPr lvl="1">
              <a:lnSpc>
                <a:spcPct val="150000"/>
              </a:lnSpc>
              <a:spcBef>
                <a:spcPct val="45000"/>
              </a:spcBef>
            </a:pPr>
            <a:r>
              <a:rPr lang="en-US" sz="2000" dirty="0"/>
              <a:t>Replicated &amp; non-replicated database distribution</a:t>
            </a:r>
          </a:p>
          <a:p>
            <a:pPr lvl="1">
              <a:lnSpc>
                <a:spcPct val="150000"/>
              </a:lnSpc>
              <a:spcBef>
                <a:spcPct val="45000"/>
              </a:spcBef>
            </a:pPr>
            <a:r>
              <a:rPr lang="en-US" sz="2000" dirty="0"/>
              <a:t>A related problem in directory management</a:t>
            </a:r>
          </a:p>
          <a:p>
            <a:pPr>
              <a:lnSpc>
                <a:spcPct val="150000"/>
              </a:lnSpc>
              <a:spcBef>
                <a:spcPct val="45000"/>
              </a:spcBef>
            </a:pPr>
            <a:r>
              <a:rPr lang="en-US" sz="2400" b="1" dirty="0"/>
              <a:t>Query Processing</a:t>
            </a:r>
          </a:p>
          <a:p>
            <a:pPr lvl="1">
              <a:lnSpc>
                <a:spcPct val="150000"/>
              </a:lnSpc>
              <a:spcBef>
                <a:spcPct val="45000"/>
              </a:spcBef>
            </a:pPr>
            <a:r>
              <a:rPr lang="en-US" sz="2000" dirty="0"/>
              <a:t>Convert user transactions to data manipulation instructions</a:t>
            </a:r>
          </a:p>
          <a:p>
            <a:pPr lvl="1">
              <a:lnSpc>
                <a:spcPct val="150000"/>
              </a:lnSpc>
              <a:spcBef>
                <a:spcPct val="45000"/>
              </a:spcBef>
            </a:pPr>
            <a:r>
              <a:rPr lang="en-US" sz="2000" dirty="0"/>
              <a:t>Optimization problem</a:t>
            </a:r>
          </a:p>
          <a:p>
            <a:pPr lvl="2">
              <a:lnSpc>
                <a:spcPct val="150000"/>
              </a:lnSpc>
              <a:spcBef>
                <a:spcPct val="45000"/>
              </a:spcBef>
            </a:pPr>
            <a:r>
              <a:rPr lang="en-US" dirty="0"/>
              <a:t>min{cost = data transmission + local processing}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17499C-7EF1-AD46-BF78-1039E63E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 Peretz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81A89-24D6-9540-880F-D6FF264D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74A9-DC2E-404C-BB3F-CF5FB6F63FC8}" type="slidenum">
              <a:rPr lang="en-US" altLang="en-IL" smtClean="0"/>
              <a:pPr/>
              <a:t>17</a:t>
            </a:fld>
            <a:endParaRPr lang="en-US" alt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noFill/>
          <a:ln/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3000" b="1" dirty="0">
                <a:latin typeface="+mn-lt"/>
                <a:ea typeface="+mn-ea"/>
                <a:cs typeface="+mn-cs"/>
              </a:rPr>
              <a:t>Distributed DBMS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245533" y="1151467"/>
            <a:ext cx="11108267" cy="5025496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sz="2400" b="1" dirty="0"/>
              <a:t>Concurrency Control</a:t>
            </a:r>
          </a:p>
          <a:p>
            <a:pPr lvl="1">
              <a:lnSpc>
                <a:spcPct val="150000"/>
              </a:lnSpc>
              <a:spcBef>
                <a:spcPct val="50000"/>
              </a:spcBef>
            </a:pPr>
            <a:r>
              <a:rPr lang="en-US" sz="2000" dirty="0"/>
              <a:t>Synchronization of concurrent accesses</a:t>
            </a:r>
          </a:p>
          <a:p>
            <a:pPr lvl="1">
              <a:lnSpc>
                <a:spcPct val="150000"/>
              </a:lnSpc>
              <a:spcBef>
                <a:spcPct val="50000"/>
              </a:spcBef>
            </a:pPr>
            <a:r>
              <a:rPr lang="en-US" sz="2000" dirty="0"/>
              <a:t>Consistency and isolation of transactions' effects</a:t>
            </a:r>
          </a:p>
          <a:p>
            <a:pPr lvl="1">
              <a:lnSpc>
                <a:spcPct val="150000"/>
              </a:lnSpc>
              <a:spcBef>
                <a:spcPct val="50000"/>
              </a:spcBef>
            </a:pPr>
            <a:r>
              <a:rPr lang="en-US" sz="2000" dirty="0"/>
              <a:t>Deadlock management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sz="2400" b="1" dirty="0"/>
              <a:t> Reliability</a:t>
            </a:r>
          </a:p>
          <a:p>
            <a:pPr lvl="1">
              <a:lnSpc>
                <a:spcPct val="150000"/>
              </a:lnSpc>
              <a:spcBef>
                <a:spcPct val="50000"/>
              </a:spcBef>
            </a:pPr>
            <a:r>
              <a:rPr lang="en-US" sz="2000" dirty="0"/>
              <a:t>How to make the system resilient to failures</a:t>
            </a:r>
          </a:p>
          <a:p>
            <a:pPr lvl="1">
              <a:lnSpc>
                <a:spcPct val="150000"/>
              </a:lnSpc>
              <a:spcBef>
                <a:spcPct val="50000"/>
              </a:spcBef>
            </a:pPr>
            <a:r>
              <a:rPr lang="en-US" sz="2000" dirty="0"/>
              <a:t>Atomicity and durability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DAEF60-337B-E040-833D-C18E31C7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 Peretz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99639-4B62-D147-9A4F-285E1B5A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74A9-DC2E-404C-BB3F-CF5FB6F63FC8}" type="slidenum">
              <a:rPr lang="en-US" altLang="en-IL" smtClean="0"/>
              <a:pPr/>
              <a:t>18</a:t>
            </a:fld>
            <a:endParaRPr lang="en-US" altLang="en-I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25458-3AC0-4977-A476-AD5A91A7871F}"/>
              </a:ext>
            </a:extLst>
          </p:cNvPr>
          <p:cNvSpPr txBox="1"/>
          <p:nvPr/>
        </p:nvSpPr>
        <p:spPr>
          <a:xfrm>
            <a:off x="642552" y="1734980"/>
            <a:ext cx="10711248" cy="26022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6" y="915699"/>
            <a:ext cx="10430933" cy="580577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endParaRPr lang="en-US" sz="4000" dirty="0"/>
          </a:p>
          <a:p>
            <a:pPr algn="ctr">
              <a:lnSpc>
                <a:spcPct val="150000"/>
              </a:lnSpc>
            </a:pPr>
            <a:r>
              <a:rPr lang="en-US" sz="4000" dirty="0"/>
              <a:t>Parallel Computation </a:t>
            </a:r>
          </a:p>
          <a:p>
            <a:pPr algn="ctr">
              <a:lnSpc>
                <a:spcPct val="150000"/>
              </a:lnSpc>
            </a:pPr>
            <a:r>
              <a:rPr lang="en-US" sz="4000" dirty="0"/>
              <a:t>Asynchronous Programming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4000" dirty="0"/>
          </a:p>
          <a:p>
            <a:pPr marL="0" indent="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19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438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Lecture Agenda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What is big-data?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History of cloud computing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Types of clouds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Data-engineering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Python libraries for data science and cloud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476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Process vs Threads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 </a:t>
            </a:r>
            <a:r>
              <a:rPr lang="en-US" sz="2400" b="1" dirty="0"/>
              <a:t>process</a:t>
            </a:r>
            <a:r>
              <a:rPr lang="en-US" sz="2400" dirty="0"/>
              <a:t> is an instance of a running program.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Process</a:t>
            </a:r>
            <a:r>
              <a:rPr lang="en-US" sz="2400" dirty="0"/>
              <a:t> may contain one or more </a:t>
            </a:r>
            <a:r>
              <a:rPr lang="en-US" sz="2400" b="1" dirty="0"/>
              <a:t>threads</a:t>
            </a:r>
            <a:r>
              <a:rPr lang="en-US" sz="2400" dirty="0"/>
              <a:t>, but a </a:t>
            </a:r>
            <a:r>
              <a:rPr lang="en-US" sz="2400" b="1" dirty="0"/>
              <a:t>thread</a:t>
            </a:r>
            <a:r>
              <a:rPr lang="en-US" sz="2400" dirty="0"/>
              <a:t> cannot contain a </a:t>
            </a:r>
            <a:r>
              <a:rPr lang="en-US" sz="2400" b="1" dirty="0"/>
              <a:t>process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Process</a:t>
            </a:r>
            <a:r>
              <a:rPr lang="en-US" sz="2400" dirty="0"/>
              <a:t> has a self-contained execution environment. It has its own memory space.</a:t>
            </a:r>
          </a:p>
          <a:p>
            <a:pPr algn="ctr">
              <a:lnSpc>
                <a:spcPct val="150000"/>
              </a:lnSpc>
            </a:pPr>
            <a:r>
              <a:rPr lang="en-US" sz="2400" b="1" dirty="0"/>
              <a:t>Process don't share its memory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 </a:t>
            </a:r>
            <a:r>
              <a:rPr lang="en-US" sz="2400" b="1" dirty="0"/>
              <a:t>thread</a:t>
            </a:r>
            <a:r>
              <a:rPr lang="en-US" sz="2400" dirty="0"/>
              <a:t> is made of and exist within a </a:t>
            </a:r>
            <a:r>
              <a:rPr lang="en-US" sz="2400" b="1" dirty="0"/>
              <a:t>process</a:t>
            </a:r>
            <a:r>
              <a:rPr lang="en-US" sz="2400" dirty="0"/>
              <a:t>, every </a:t>
            </a:r>
            <a:r>
              <a:rPr lang="en-US" sz="2400" b="1" dirty="0"/>
              <a:t>process</a:t>
            </a:r>
            <a:r>
              <a:rPr lang="en-US" sz="2400" dirty="0"/>
              <a:t> has at least one </a:t>
            </a:r>
            <a:r>
              <a:rPr lang="en-US" sz="2400" b="1" dirty="0"/>
              <a:t>thread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Multiple </a:t>
            </a:r>
            <a:r>
              <a:rPr lang="en-US" sz="2400" b="1" dirty="0"/>
              <a:t>threads</a:t>
            </a:r>
            <a:r>
              <a:rPr lang="en-US" sz="2400" dirty="0"/>
              <a:t> in a </a:t>
            </a:r>
            <a:r>
              <a:rPr lang="en-US" sz="2400" b="1" dirty="0"/>
              <a:t>process</a:t>
            </a:r>
            <a:r>
              <a:rPr lang="en-US" sz="2400" dirty="0"/>
              <a:t> share resources.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20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3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B4523928-2C34-4C4F-8452-E5DFFBD1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F59D83A-CBAA-F943-A4BD-E5B751F3162A}" type="slidenum">
              <a:rPr lang="en-US" altLang="en-IL" sz="1400"/>
              <a:pPr eaLnBrk="1" hangingPunct="1"/>
              <a:t>21</a:t>
            </a:fld>
            <a:endParaRPr lang="en-US" altLang="en-IL" sz="14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595433B-8719-4840-8218-0B803DC6AF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3000" b="1" dirty="0">
                <a:latin typeface="+mn-lt"/>
                <a:ea typeface="+mn-ea"/>
                <a:cs typeface="+mn-cs"/>
              </a:rPr>
              <a:t>Process Life Cycle - PLC</a:t>
            </a:r>
          </a:p>
        </p:txBody>
      </p:sp>
      <p:pic>
        <p:nvPicPr>
          <p:cNvPr id="2050" name="Picture 2" descr="Process Life Cycle in details and with suitable examples- Zitoc">
            <a:extLst>
              <a:ext uri="{FF2B5EF4-FFF2-40B4-BE49-F238E27FC236}">
                <a16:creationId xmlns:a16="http://schemas.microsoft.com/office/drawing/2014/main" id="{EDC57AFA-BF49-BF49-A2F5-E75547831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6" y="2006423"/>
            <a:ext cx="8593667" cy="3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E3783-283E-C84A-82A0-4F6235AC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Or Peretz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Parallel Computers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Multiprocessor/multicore</a:t>
            </a:r>
            <a:r>
              <a:rPr lang="en-US" sz="2400" dirty="0"/>
              <a:t>: several processors work on data stored in shared memory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Cluster</a:t>
            </a:r>
            <a:r>
              <a:rPr lang="en-US" sz="2400" dirty="0"/>
              <a:t>: several processor/memory units work together by exchanging data over a network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Co-processor</a:t>
            </a:r>
            <a:r>
              <a:rPr lang="en-US" sz="2400" dirty="0"/>
              <a:t>: a general-purpose processor delegates specific tasks to a special-purpose processor (GPU)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2050" name="Picture 2" descr="Multi-Threading and MultiProcessing in Python | by Renu Khandelwal | Level  Up Coding">
            <a:extLst>
              <a:ext uri="{FF2B5EF4-FFF2-40B4-BE49-F238E27FC236}">
                <a16:creationId xmlns:a16="http://schemas.microsoft.com/office/drawing/2014/main" id="{B9DA59F9-31E6-1643-B6E3-6DBCB126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84" y="3505200"/>
            <a:ext cx="5392127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1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Parallel Computation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Threading allows you to have different parts of your process run </a:t>
            </a:r>
            <a:r>
              <a:rPr lang="en-US" sz="2400" b="1" dirty="0"/>
              <a:t>concurrently</a:t>
            </a:r>
            <a:r>
              <a:rPr lang="en-US" sz="2400" dirty="0"/>
              <a:t>. For example, A web-browser could be a process, an application running multiple cameras simultaneously could be a process.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ECD15-0A1F-BD4C-B192-DEB1A1E7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3251972"/>
            <a:ext cx="48641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D4630-DA09-EE40-90A2-7E48167ACE5C}"/>
              </a:ext>
            </a:extLst>
          </p:cNvPr>
          <p:cNvSpPr/>
          <p:nvPr/>
        </p:nvSpPr>
        <p:spPr>
          <a:xfrm>
            <a:off x="3234735" y="5626872"/>
            <a:ext cx="57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multiple threads work together to achieve a common goal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286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Parallel Computation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Multi-threading</a:t>
            </a:r>
            <a:r>
              <a:rPr lang="en-US" sz="2400" dirty="0"/>
              <a:t> allows the program to speed up the execution provided that it has multiple CPUs. It also lets you perform other tasks while the I/O operations are being performed. Threads within the same process can share the memory and resources of the main thread.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C61E12-FFF2-624D-A0B6-A4DE2AAC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058984"/>
            <a:ext cx="28448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Synchronizing Threads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threading module provided with Python includes a simple-to-implement </a:t>
            </a:r>
            <a:r>
              <a:rPr lang="en-US" sz="2400" b="1" dirty="0"/>
              <a:t>locking mechanism</a:t>
            </a:r>
            <a:r>
              <a:rPr lang="en-US" sz="2400" dirty="0"/>
              <a:t> that allows you to synchronize threads. A new lock is created by calling the </a:t>
            </a:r>
            <a:r>
              <a:rPr lang="en-US" sz="2400" b="1" i="1" dirty="0"/>
              <a:t>Lock()</a:t>
            </a:r>
            <a:r>
              <a:rPr lang="en-US" sz="2400" dirty="0"/>
              <a:t> method, which returns the new lock. It is also called “Mutex”.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95AE09-3F7E-7B44-BC14-96D0C017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379402"/>
            <a:ext cx="5499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1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Synchronizing Threads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</a:t>
            </a:r>
            <a:r>
              <a:rPr lang="en-US" sz="2400" i="1" dirty="0"/>
              <a:t>acquire(blocking)</a:t>
            </a:r>
            <a:r>
              <a:rPr lang="en-US" sz="2400" dirty="0"/>
              <a:t> method of the new lock object is used to force the threads to run </a:t>
            </a:r>
            <a:r>
              <a:rPr lang="en-US" sz="2400" b="1" u="sng" dirty="0"/>
              <a:t>synchronously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If </a:t>
            </a:r>
            <a:r>
              <a:rPr lang="en-US" sz="2400" i="1" dirty="0"/>
              <a:t>blocking</a:t>
            </a:r>
            <a:r>
              <a:rPr lang="en-US" sz="2400" dirty="0"/>
              <a:t> is set to 0, the thread returns immediately with a 0 value if the lock cannot be acquired and with a 1 if the lock was acquired. If blocking is set to 1, the thread blocks and waits for the lock to be released.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</a:t>
            </a:r>
            <a:r>
              <a:rPr lang="en-US" sz="2400" b="1" i="1" dirty="0"/>
              <a:t>release()</a:t>
            </a:r>
            <a:r>
              <a:rPr lang="en-US" sz="2400" b="1" dirty="0"/>
              <a:t> </a:t>
            </a:r>
            <a:r>
              <a:rPr lang="en-US" sz="2400" dirty="0"/>
              <a:t>method of the new lock object is used to release the lock when it is no longer required.</a:t>
            </a: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26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95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EDD62256-58E8-E143-A840-AD7C4EA7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3D16B2F-2F15-F040-91D0-54A6958A820A}" type="slidenum">
              <a:rPr lang="en-US" altLang="en-IL" sz="1400"/>
              <a:pPr eaLnBrk="1" hangingPunct="1"/>
              <a:t>27</a:t>
            </a:fld>
            <a:endParaRPr lang="en-US" altLang="en-IL" sz="1400"/>
          </a:p>
        </p:txBody>
      </p:sp>
      <p:sp>
        <p:nvSpPr>
          <p:cNvPr id="7171" name="Rectangle 1026">
            <a:extLst>
              <a:ext uri="{FF2B5EF4-FFF2-40B4-BE49-F238E27FC236}">
                <a16:creationId xmlns:a16="http://schemas.microsoft.com/office/drawing/2014/main" id="{175C5141-9391-D047-AE0A-B4A2D612C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05304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3000" b="1" dirty="0">
                <a:latin typeface="+mn-lt"/>
                <a:ea typeface="+mn-ea"/>
                <a:cs typeface="+mn-cs"/>
              </a:rPr>
              <a:t>Process Hierarchies</a:t>
            </a:r>
          </a:p>
        </p:txBody>
      </p:sp>
      <p:sp>
        <p:nvSpPr>
          <p:cNvPr id="7172" name="Rectangle 1027">
            <a:extLst>
              <a:ext uri="{FF2B5EF4-FFF2-40B4-BE49-F238E27FC236}">
                <a16:creationId xmlns:a16="http://schemas.microsoft.com/office/drawing/2014/main" id="{2DF960CC-DDBB-1A45-A090-41B07AC6EB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333" y="1430867"/>
            <a:ext cx="11167534" cy="473286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IL" sz="2400" dirty="0"/>
              <a:t>Parent creates a child process, child processes can create its own process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IL" sz="2400" dirty="0"/>
              <a:t>Forms a hierarchy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IL" dirty="0"/>
              <a:t>UNIX calls this a "process group"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IL" sz="2400" dirty="0"/>
              <a:t>Windows has no concept of process hierarchy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IL" dirty="0"/>
              <a:t>all processes are created equal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B040BB-2352-7D43-9FD7-3E7116CF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Or Peretz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What is Big Data?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Big data</a:t>
            </a:r>
            <a:r>
              <a:rPr lang="en-US" sz="2400" dirty="0"/>
              <a:t> is a collection of large datasets that cannot be processed using traditional computing techniques. </a:t>
            </a:r>
            <a:r>
              <a:rPr lang="en-US" sz="2400" b="1" dirty="0"/>
              <a:t>It is not a single technique or a tool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Benefits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Using the information kept in the social network like Facebook, twitter, etc.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Using the information in the social media like preferences and product perception of their consumers.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37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Sources of Big Data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Social networking sites:</a:t>
            </a:r>
            <a:r>
              <a:rPr lang="en-US" sz="2400" dirty="0"/>
              <a:t> Facebook, Google, LinkedIn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E-commerce site:</a:t>
            </a:r>
            <a:r>
              <a:rPr lang="en-US" sz="2400" dirty="0"/>
              <a:t> Amazon, Flipkart, Alibaba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Weather Station:</a:t>
            </a:r>
            <a:r>
              <a:rPr lang="en-US" sz="2400" dirty="0"/>
              <a:t> All the weather station and satellite gives very huge data which are stored and manipulated to forecast weather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Telecom company:</a:t>
            </a:r>
            <a:r>
              <a:rPr lang="en-US" sz="2400" dirty="0"/>
              <a:t> Airtel, Vodafone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Share Market:</a:t>
            </a:r>
            <a:r>
              <a:rPr lang="en-US" sz="2400" dirty="0"/>
              <a:t> Stock exchange across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225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3V's of Big Data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Velocity:</a:t>
            </a:r>
            <a:r>
              <a:rPr lang="en-US" sz="2400" dirty="0"/>
              <a:t> The data is increasing at a very fast rate. </a:t>
            </a:r>
            <a:br>
              <a:rPr lang="en-US" sz="2400" dirty="0"/>
            </a:br>
            <a:r>
              <a:rPr lang="en-US" sz="2400" dirty="0"/>
              <a:t>It is estimated that the volume of data will double in every 2 years.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Variety:</a:t>
            </a:r>
            <a:r>
              <a:rPr lang="en-US" sz="2400" dirty="0"/>
              <a:t>  Data is structured as well as unstructured.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 structured – predefined schema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 unstructured – each document has different properties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Volume:</a:t>
            </a:r>
            <a:r>
              <a:rPr lang="en-US" sz="2400" dirty="0"/>
              <a:t> The amount of data which we deal with is of very large size of </a:t>
            </a:r>
            <a:r>
              <a:rPr lang="en-US" sz="2400" b="1" dirty="0"/>
              <a:t>Peta</a:t>
            </a:r>
            <a:r>
              <a:rPr lang="en-US" sz="2400" dirty="0"/>
              <a:t> bytes.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(1 Peta = 1024 TB)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92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Handling Big Data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Excel 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Pandas </a:t>
            </a:r>
            <a:r>
              <a:rPr lang="en-US" sz="3000" dirty="0"/>
              <a:t>– Lecture 3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Hadoop </a:t>
            </a:r>
            <a:r>
              <a:rPr lang="en-US" sz="3000" dirty="0"/>
              <a:t>– Lectures 4,5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Spark </a:t>
            </a:r>
            <a:r>
              <a:rPr lang="en-US" sz="3000" dirty="0"/>
              <a:t>– Lectures 6,7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Streaming</a:t>
            </a:r>
            <a:r>
              <a:rPr lang="en-US" sz="3000" dirty="0"/>
              <a:t> – Lectures 10,11</a:t>
            </a:r>
          </a:p>
          <a:p>
            <a:pPr>
              <a:lnSpc>
                <a:spcPct val="150000"/>
              </a:lnSpc>
            </a:pP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6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C19421-989E-2342-BA83-498F088F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49" y="1329467"/>
            <a:ext cx="5948251" cy="40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8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What is Cloud?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Datacenter hardware and software </a:t>
            </a:r>
            <a:r>
              <a:rPr lang="en-US" sz="2400" dirty="0"/>
              <a:t>that the vendors use to offer the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computing resources and services.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7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6" name="Picture 2" descr="On Hardware Deployment to Cloud - TAG Cyber">
            <a:extLst>
              <a:ext uri="{FF2B5EF4-FFF2-40B4-BE49-F238E27FC236}">
                <a16:creationId xmlns:a16="http://schemas.microsoft.com/office/drawing/2014/main" id="{36CBC6F0-E6DB-9842-AF52-F129FA1E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67" y="2514599"/>
            <a:ext cx="7280078" cy="30712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Cloud Computing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Represents both the cloud &amp; the provided services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Why call it “cloud computing”?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dirty="0"/>
              <a:t>Some say because the computing happens out there "in the clouds”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dirty="0"/>
              <a:t>Wikipedia: "the term derives from the fact that most technology diagrams depict the Internet or IP availability by using a drawing of a cloud."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8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54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Cloud Computing Services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b="1" dirty="0"/>
              <a:t>S</a:t>
            </a:r>
            <a:r>
              <a:rPr lang="en-US" sz="2400" dirty="0"/>
              <a:t>oftware </a:t>
            </a:r>
            <a:r>
              <a:rPr lang="en-US" sz="2400" b="1" dirty="0"/>
              <a:t>a</a:t>
            </a:r>
            <a:r>
              <a:rPr lang="en-US" sz="2400" dirty="0"/>
              <a:t>s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ervice (SaaS) – applications though the browser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b="1" dirty="0"/>
              <a:t>P</a:t>
            </a:r>
            <a:r>
              <a:rPr lang="en-US" sz="2400" dirty="0"/>
              <a:t>latform </a:t>
            </a:r>
            <a:r>
              <a:rPr lang="en-US" sz="2400" b="1" dirty="0"/>
              <a:t>a</a:t>
            </a:r>
            <a:r>
              <a:rPr lang="en-US" sz="2400" dirty="0"/>
              <a:t>s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ervice (PaaS) - Delivery of a computing platform for custom software development as a service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b="1" dirty="0"/>
              <a:t>I</a:t>
            </a:r>
            <a:r>
              <a:rPr lang="en-US" sz="2400" dirty="0"/>
              <a:t>nfrastructure </a:t>
            </a:r>
            <a:r>
              <a:rPr lang="en-US" sz="2400" b="1" dirty="0"/>
              <a:t>a</a:t>
            </a:r>
            <a:r>
              <a:rPr lang="en-US" sz="2400" dirty="0"/>
              <a:t>s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ervice (IaaS) - Deliver of computer infrastructure as a service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And more ..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9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4098" name="Picture 2" descr="SaaS, IaaS, PaaS? Tell me your cloud computing flavor and I&amp;#39;ll tell you who  you">
            <a:extLst>
              <a:ext uri="{FF2B5EF4-FFF2-40B4-BE49-F238E27FC236}">
                <a16:creationId xmlns:a16="http://schemas.microsoft.com/office/drawing/2014/main" id="{A5E43A31-7241-0447-8757-63623C30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789" y="3640391"/>
            <a:ext cx="3616878" cy="27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14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14805</TotalTime>
  <Words>1076</Words>
  <Application>Microsoft Macintosh PowerPoint</Application>
  <PresentationFormat>מסך רחב</PresentationFormat>
  <Paragraphs>182</Paragraphs>
  <Slides>27</Slides>
  <Notes>23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Data Engineering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Distributed DBMS Issues</vt:lpstr>
      <vt:lpstr>Distributed DBMS Issues</vt:lpstr>
      <vt:lpstr>מצגת של PowerPoint‏</vt:lpstr>
      <vt:lpstr>מצגת של PowerPoint‏</vt:lpstr>
      <vt:lpstr>Process Life Cycle - PLC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Process Hierarchies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Groups</dc:title>
  <dc:creator>Lev</dc:creator>
  <cp:lastModifiedBy>or perets</cp:lastModifiedBy>
  <cp:revision>301</cp:revision>
  <dcterms:created xsi:type="dcterms:W3CDTF">2021-02-09T13:47:38Z</dcterms:created>
  <dcterms:modified xsi:type="dcterms:W3CDTF">2025-04-03T14:40:44Z</dcterms:modified>
</cp:coreProperties>
</file>